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T Sans Narrow"/>
      <p:regular r:id="rId32"/>
      <p:bold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bold.fntdata"/><Relationship Id="rId10" Type="http://schemas.openxmlformats.org/officeDocument/2006/relationships/slide" Target="slides/slide5.xml"/><Relationship Id="rId32" Type="http://schemas.openxmlformats.org/officeDocument/2006/relationships/font" Target="fonts/PTSansNarrow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c8802a829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c8802a82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c8802a82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c8802a82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c8802a829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c8802a829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c8802a829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c8802a829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e8e44449f_0_1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e8e44449f_0_1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Problema inverso: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En VC, buscamos </a:t>
            </a:r>
            <a:r>
              <a:rPr b="1" lang="es-419">
                <a:solidFill>
                  <a:schemeClr val="dk1"/>
                </a:solidFill>
              </a:rPr>
              <a:t>describir el mundo que vemos en imágenes y reconstruir sus propiedades</a:t>
            </a:r>
            <a:r>
              <a:rPr lang="es-419">
                <a:solidFill>
                  <a:schemeClr val="dk1"/>
                </a:solidFill>
              </a:rPr>
              <a:t> (formas, iluminación, color, profundidad 3D, etc.)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Esto es lo contrario a </a:t>
            </a:r>
            <a:r>
              <a:rPr lang="es-419">
                <a:solidFill>
                  <a:schemeClr val="dk1"/>
                </a:solidFill>
              </a:rPr>
              <a:t>lo que sucede en los </a:t>
            </a:r>
            <a:r>
              <a:rPr b="1" lang="es-419">
                <a:solidFill>
                  <a:schemeClr val="dk1"/>
                </a:solidFill>
              </a:rPr>
              <a:t>modelos directos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Reproducir un fenómeno a partir de la definición de un conjunto de propiedades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Usados en VC, pero desarrollados en Física o Computer Graphics: how objects move and animate, how light reflects off their surfaces, is scattered by the atmosphere, refracted through camera lense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Los </a:t>
            </a:r>
            <a:r>
              <a:rPr b="1" lang="es-419"/>
              <a:t>humanos y los animales hacen esta tarea sin ningún esfuerzo</a:t>
            </a:r>
            <a:r>
              <a:rPr lang="es-419"/>
              <a:t>, mientras que los algoritmos de VC todavía son </a:t>
            </a:r>
            <a:r>
              <a:rPr b="1" lang="es-419"/>
              <a:t>muy propensos a errores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Personas que no han trabajado en VC a menudo </a:t>
            </a:r>
            <a:r>
              <a:rPr b="1" lang="es-419"/>
              <a:t>subestiman la dificultad del problema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PIE: </a:t>
            </a:r>
            <a:r>
              <a:rPr lang="es-419"/>
              <a:t>Anécdota del “SUMMER VISION PROJECT”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ec83143e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ec83143e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THE “SUMMER VISION PROJECT” (1966)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s-419"/>
              <a:t>Seymour Papert </a:t>
            </a:r>
            <a:r>
              <a:rPr lang="es-419"/>
              <a:t>(Co-inventor de LOGO 1967) </a:t>
            </a:r>
            <a:r>
              <a:rPr b="1" lang="es-419"/>
              <a:t>&amp; Marvin Minsky</a:t>
            </a:r>
            <a:r>
              <a:rPr lang="es-419"/>
              <a:t>, miembros del IA group at MIT.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Proyecto a estudiantes de licenciatura: “</a:t>
            </a:r>
            <a:r>
              <a:rPr b="1" lang="es-419"/>
              <a:t>construir un sistema para analizar la escena en una imagen y detectar objetos</a:t>
            </a:r>
            <a:r>
              <a:rPr lang="es-419"/>
              <a:t>"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Considerado el primer problema de IA para reconocimiento de patrones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La comunidad de VC (</a:t>
            </a:r>
            <a:r>
              <a:rPr lang="es-419"/>
              <a:t>científicos y gigantes tecnológicos) </a:t>
            </a:r>
            <a:r>
              <a:rPr b="1" lang="es-419"/>
              <a:t>aún intentan resolver este problema</a:t>
            </a:r>
            <a:endParaRPr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Problema pensado por primera vez para ser lo </a:t>
            </a:r>
            <a:r>
              <a:rPr b="1" lang="es-419"/>
              <a:t>suficientemente simple para un proyecto de verano </a:t>
            </a:r>
            <a:r>
              <a:rPr lang="es-419"/>
              <a:t>de pregrado</a:t>
            </a:r>
            <a:endParaRPr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Por las </a:t>
            </a:r>
            <a:r>
              <a:rPr b="1" lang="es-419"/>
              <a:t>mismas personas que fueron pioneras en la IA</a:t>
            </a:r>
            <a:endParaRPr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El desafío de construir un sistema visual amplio </a:t>
            </a:r>
            <a:r>
              <a:rPr b="1" lang="es-419"/>
              <a:t>resultó ser más complicado de lo que Papert esperaba</a:t>
            </a:r>
            <a:endParaRPr b="1"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Y </a:t>
            </a:r>
            <a:r>
              <a:rPr b="1" lang="es-419"/>
              <a:t>sigue siendo difícil</a:t>
            </a:r>
            <a:r>
              <a:rPr lang="es-419"/>
              <a:t>, a pesar de todos nuestros avances en tecnología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c83143e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c83143e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ec83143e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ec83143e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ec83143e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ec83143e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ec83143e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ec83143e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e8e44449f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e8e44449f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</a:t>
            </a:r>
            <a:r>
              <a:rPr lang="es-419"/>
              <a:t>istema visual biológico: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Encargado de convertir la luz (ondas electromagnéticas del espectro visible) que llegan hasta los </a:t>
            </a:r>
            <a:r>
              <a:rPr b="1" lang="es-419"/>
              <a:t>ojos</a:t>
            </a:r>
            <a:r>
              <a:rPr lang="es-419"/>
              <a:t>, en señales nerviosas que son interpretadas por el </a:t>
            </a:r>
            <a:r>
              <a:rPr b="1" lang="es-419"/>
              <a:t>cerebro</a:t>
            </a:r>
            <a:endParaRPr b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ec83143e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ec83143e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ec83143e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ec83143e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ec83143e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ec83143e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ec83143e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ec83143e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ec83143e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ec83143e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c8802a829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c8802a829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d10ddb9ec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d10ddb9ec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eb420a8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eb420a8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10ddb9ec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d10ddb9ec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Definición: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Disciplina que tiene por objetivo construir máquinas </a:t>
            </a:r>
            <a:r>
              <a:rPr lang="es-419"/>
              <a:t>que </a:t>
            </a:r>
            <a:r>
              <a:rPr lang="es-419"/>
              <a:t>puedan </a:t>
            </a:r>
            <a:r>
              <a:rPr b="1" lang="es-419"/>
              <a:t>interpretar el entorno</a:t>
            </a:r>
            <a:r>
              <a:rPr lang="es-419"/>
              <a:t> a partir de imágenes digitales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Es decir,</a:t>
            </a:r>
            <a:r>
              <a:rPr b="1" lang="es-419"/>
              <a:t> imitar el sistema de visión humano</a:t>
            </a:r>
            <a:r>
              <a:rPr lang="es-419"/>
              <a:t> mediante un modelo computacional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PIE: </a:t>
            </a:r>
            <a:r>
              <a:rPr lang="es-419"/>
              <a:t>La comunidad de Investigadores y </a:t>
            </a:r>
            <a:r>
              <a:rPr lang="es-419"/>
              <a:t>científicos</a:t>
            </a:r>
            <a:r>
              <a:rPr lang="es-419"/>
              <a:t> en VC han desarrollado a lo largo de más de 50 años una gran cantidad de algoritmos para imitar las tareas y funciones de los sistemas de visión biológicos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0132ff1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e0132ff1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c8802a82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c8802a82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c8802a82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c8802a82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c8802a82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c8802a82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c8802a82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c8802a82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0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1" Type="http://schemas.openxmlformats.org/officeDocument/2006/relationships/hyperlink" Target="https://www.bbc.com/news/technology-32334573" TargetMode="External"/><Relationship Id="rId10" Type="http://schemas.openxmlformats.org/officeDocument/2006/relationships/image" Target="../media/image10.pn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hyperlink" Target="https://erogol.com/wp-content/uploads/2012/08/ComputerVisionHistory1.jpe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s.wikipedia.org/wiki/Visi%C3%B3n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://www.cs.ubc.ca/~lowe/vision.html" TargetMode="External"/><Relationship Id="rId10" Type="http://schemas.openxmlformats.org/officeDocument/2006/relationships/hyperlink" Target="https://indatalabs.com/blog/data-science/applications-computer-vision-across-industries" TargetMode="External"/><Relationship Id="rId13" Type="http://schemas.openxmlformats.org/officeDocument/2006/relationships/hyperlink" Target="https://towardsdatascience.com/visual-perception-from-human-vision-to-computer-vision-3152134292" TargetMode="External"/><Relationship Id="rId12" Type="http://schemas.openxmlformats.org/officeDocument/2006/relationships/hyperlink" Target="https://www.quora.com/What-are-the-major-open-problems-in-computer-visio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owardsdatascience.com/computer-vision-and-why-it-is-so-difficult-1ed55e0d65be" TargetMode="External"/><Relationship Id="rId4" Type="http://schemas.openxmlformats.org/officeDocument/2006/relationships/hyperlink" Target="https://www.youtube.com/watch?v=eQLcDmfmGB0" TargetMode="External"/><Relationship Id="rId9" Type="http://schemas.openxmlformats.org/officeDocument/2006/relationships/hyperlink" Target="https://medium.com/@ageitgey/machine-learning-is-fun-part-3-deep-learning-and-convolutional-neural-networks-f40359318721" TargetMode="External"/><Relationship Id="rId5" Type="http://schemas.openxmlformats.org/officeDocument/2006/relationships/hyperlink" Target="https://www.forbes.com/sites/insights-inteliot/2018/06/14/computer-vision-moving-far-beyond-the-visual-cortex/" TargetMode="External"/><Relationship Id="rId6" Type="http://schemas.openxmlformats.org/officeDocument/2006/relationships/hyperlink" Target="https://www.weareworldquant.com/en/thought-leadership/understanding-images-computer-vision-in-flux/" TargetMode="External"/><Relationship Id="rId7" Type="http://schemas.openxmlformats.org/officeDocument/2006/relationships/hyperlink" Target="https://news.brown.edu/articles/2018/07/same-different" TargetMode="External"/><Relationship Id="rId8" Type="http://schemas.openxmlformats.org/officeDocument/2006/relationships/hyperlink" Target="https://www.bbc.com/news/technology-3233457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s.wikipedia.org/wiki/Visi%C3%B3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184400"/>
            <a:ext cx="7136700" cy="14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/>
              <a:t>Visión por Computadora</a:t>
            </a:r>
            <a:endParaRPr sz="60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661575"/>
            <a:ext cx="4870500" cy="8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800"/>
              <a:t>Introducción</a:t>
            </a:r>
            <a:r>
              <a:rPr b="1" lang="es-419" sz="3000"/>
              <a:t> </a:t>
            </a:r>
            <a:endParaRPr b="1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0947">
            <a:off x="4506050" y="2572879"/>
            <a:ext cx="4453249" cy="223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Máquinas que puedan </a:t>
            </a:r>
            <a:r>
              <a:rPr b="1" i="1" lang="es-419" sz="3000"/>
              <a:t>interpretar el entorno</a:t>
            </a:r>
            <a:r>
              <a:rPr i="1" lang="es-419" sz="3000"/>
              <a:t> a partir de imágenes digitales</a:t>
            </a:r>
            <a:endParaRPr i="1" sz="30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833">
            <a:off x="181450" y="2477450"/>
            <a:ext cx="6583987" cy="24218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5245">
            <a:off x="713659" y="2465170"/>
            <a:ext cx="4406231" cy="231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3852">
            <a:off x="448113" y="2495623"/>
            <a:ext cx="6728674" cy="2449129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9748">
            <a:off x="3576225" y="2534650"/>
            <a:ext cx="5212025" cy="2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3101">
            <a:off x="332833" y="2427067"/>
            <a:ext cx="4415099" cy="252680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 por Computadora?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0947">
            <a:off x="4506050" y="2572879"/>
            <a:ext cx="4453249" cy="223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Máquinas que puedan </a:t>
            </a:r>
            <a:r>
              <a:rPr b="1" i="1" lang="es-419" sz="3000"/>
              <a:t>interpretar el entorno</a:t>
            </a:r>
            <a:r>
              <a:rPr i="1" lang="es-419" sz="3000"/>
              <a:t> a partir de imágenes digitales</a:t>
            </a:r>
            <a:endParaRPr i="1" sz="30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833">
            <a:off x="181450" y="2477450"/>
            <a:ext cx="6583987" cy="24218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5245">
            <a:off x="713659" y="2465170"/>
            <a:ext cx="4406231" cy="231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3852">
            <a:off x="448113" y="2495623"/>
            <a:ext cx="6728674" cy="2449129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9748">
            <a:off x="3576225" y="2534650"/>
            <a:ext cx="5212025" cy="2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3101">
            <a:off x="332833" y="2427067"/>
            <a:ext cx="4415099" cy="252680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94497">
            <a:off x="4919466" y="2421208"/>
            <a:ext cx="3919067" cy="2400758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 por Computadora?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0947">
            <a:off x="4506050" y="2572879"/>
            <a:ext cx="4453249" cy="223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Máquinas que puedan </a:t>
            </a:r>
            <a:r>
              <a:rPr b="1" i="1" lang="es-419" sz="3000"/>
              <a:t>interpretar el entorno</a:t>
            </a:r>
            <a:r>
              <a:rPr i="1" lang="es-419" sz="3000"/>
              <a:t> a partir de imágenes digitales</a:t>
            </a:r>
            <a:endParaRPr i="1" sz="30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833">
            <a:off x="181450" y="2477450"/>
            <a:ext cx="6583987" cy="24218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5245">
            <a:off x="713659" y="2465170"/>
            <a:ext cx="4406231" cy="231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3852">
            <a:off x="448113" y="2495623"/>
            <a:ext cx="6728674" cy="2449129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9748">
            <a:off x="3576225" y="2534650"/>
            <a:ext cx="5212025" cy="2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3101">
            <a:off x="332833" y="2427067"/>
            <a:ext cx="4415099" cy="252680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94497">
            <a:off x="4919466" y="2421208"/>
            <a:ext cx="3919067" cy="2400758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000" y="2518600"/>
            <a:ext cx="1768825" cy="2358374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4"/>
          <p:cNvSpPr/>
          <p:nvPr/>
        </p:nvSpPr>
        <p:spPr>
          <a:xfrm rot="287987">
            <a:off x="2237375" y="2560099"/>
            <a:ext cx="6715349" cy="2213951"/>
          </a:xfrm>
          <a:prstGeom prst="wedgeEllipseCallout">
            <a:avLst>
              <a:gd fmla="val -53731" name="adj1"/>
              <a:gd fmla="val 27412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b="1" i="1"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pesar</a:t>
            </a:r>
            <a:r>
              <a:rPr i="1"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todos estos avances, el sueño de tener una computadora para interpretar una imagen al nivel de un </a:t>
            </a:r>
            <a:r>
              <a:rPr b="1" i="1"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niño de dos años</a:t>
            </a:r>
            <a:r>
              <a:rPr i="1"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sigue siendo difícil de alcanzar”. </a:t>
            </a:r>
            <a:r>
              <a:rPr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(Richard Szeliski, 2011)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 por Computadora?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0947">
            <a:off x="4506050" y="2572879"/>
            <a:ext cx="4453249" cy="223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Máquinas que puedan </a:t>
            </a:r>
            <a:r>
              <a:rPr b="1" i="1" lang="es-419" sz="3000"/>
              <a:t>interpretar el entorno</a:t>
            </a:r>
            <a:r>
              <a:rPr i="1" lang="es-419" sz="3000"/>
              <a:t> a partir de imágenes digitales</a:t>
            </a:r>
            <a:endParaRPr i="1" sz="30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833">
            <a:off x="181450" y="2477450"/>
            <a:ext cx="6583987" cy="24218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5245">
            <a:off x="713659" y="2465170"/>
            <a:ext cx="4406231" cy="231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3852">
            <a:off x="448113" y="2495623"/>
            <a:ext cx="6728674" cy="2449129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9748">
            <a:off x="3576225" y="2534650"/>
            <a:ext cx="5212025" cy="2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3101">
            <a:off x="332833" y="2427067"/>
            <a:ext cx="4415099" cy="252680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94497">
            <a:off x="4919466" y="2421208"/>
            <a:ext cx="3919067" cy="2400758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 por Computadora?</a:t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8600" y="2501375"/>
            <a:ext cx="2185775" cy="24018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5"/>
          <p:cNvSpPr/>
          <p:nvPr/>
        </p:nvSpPr>
        <p:spPr>
          <a:xfrm rot="287987">
            <a:off x="2237375" y="2560099"/>
            <a:ext cx="6715349" cy="2213951"/>
          </a:xfrm>
          <a:prstGeom prst="wedgeEllipseCallout">
            <a:avLst>
              <a:gd fmla="val -58060" name="adj1"/>
              <a:gd fmla="val -14062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b="1" i="1"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pesar</a:t>
            </a:r>
            <a:r>
              <a:rPr i="1"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una década de arduo trabajo, [el algoritmo de interpretación de imágenes] solo tiene el nivel de inteligencia visual de un </a:t>
            </a:r>
            <a:r>
              <a:rPr b="1" i="1"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niño de tres años</a:t>
            </a:r>
            <a:r>
              <a:rPr i="1"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”. </a:t>
            </a:r>
            <a:r>
              <a:rPr lang="es-419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(Fei-Fei Li, 2015)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1"/>
              </a:rPr>
              <a:t>https://www.bbc.com/news/technology-32334573</a:t>
            </a:r>
            <a:r>
              <a:rPr i="1" lang="es-419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1" sz="1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 tan dificil Visión?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s-419" sz="2400"/>
              <a:t>Problema inverso</a:t>
            </a:r>
            <a:endParaRPr i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-419" sz="1800"/>
              <a:t>describir el mundo que vemos en una o más imágenes para reconstruir sus propiedades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Porqué es tan dificil Visión?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i="1" lang="es-419" sz="2400"/>
              <a:t>Problema inverso</a:t>
            </a:r>
            <a:endParaRPr i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-419" sz="1800"/>
              <a:t>describir el mundo que vemos en una o más imágenes para reconstruir sus propiedades</a:t>
            </a:r>
            <a:endParaRPr sz="1800"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9695">
            <a:off x="4705166" y="2290321"/>
            <a:ext cx="5213918" cy="239797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635">
            <a:off x="68500" y="2701705"/>
            <a:ext cx="4435250" cy="203884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 rot="445">
            <a:off x="114415" y="4397177"/>
            <a:ext cx="46338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Seymour Papert                               </a:t>
            </a:r>
            <a:r>
              <a:rPr b="1" lang="es-419">
                <a:solidFill>
                  <a:srgbClr val="FFFFFF"/>
                </a:solidFill>
              </a:rPr>
              <a:t>Marvin Minsky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Breve historia de la VC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343988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152400" y="4636150"/>
            <a:ext cx="8991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Fuente: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https://erogol.com/wp-content/uploads/2012/08/ComputerVisionHistory1.jpeg</a:t>
            </a:r>
            <a:r>
              <a:rPr lang="es-419"/>
              <a:t> 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Breve historia de la VC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/>
              <a:t>1955 - Campamento de IA</a:t>
            </a:r>
            <a:endParaRPr b="1"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Marvin Minsky, Claude Shannon, John McCarthy, and Nathaniel Rochester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s-419"/>
              <a:t>Cómo hacer que las máquinas usen el lenguaje, abstracciones y conceptos, resuelvan problemas reservados para los humanos y mejoren?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Breve historia de la VC</a:t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575" y="2796525"/>
            <a:ext cx="1650175" cy="21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Russell Kirsch escanea una foto de su hijo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Dividió la imagen en una cuadrícula de 176 x 176</a:t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11700" y="1266325"/>
            <a:ext cx="4431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1955 - Campamento de IA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1957 - Nacimiento del píxel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Breve historia de la VC</a:t>
            </a:r>
            <a:endParaRPr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725" y="1100350"/>
            <a:ext cx="4350425" cy="38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311700" y="1266325"/>
            <a:ext cx="4431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1955 - Campamento de IA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1957 - Nacimiento del píxel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1966 - Summer Vision Project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Capacidad de </a:t>
            </a:r>
            <a:r>
              <a:rPr b="1" i="1" lang="es-419" sz="3000"/>
              <a:t>interpretar el entorno</a:t>
            </a:r>
            <a:r>
              <a:rPr i="1" lang="es-419" sz="3000"/>
              <a:t> a partir de los rayos de luz que alcanzan el ojo*</a:t>
            </a:r>
            <a:endParaRPr sz="2200"/>
          </a:p>
          <a:p>
            <a:pPr indent="-3683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Distinguir colores y formas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Percibir patrones de luz, translucidez  y sombras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Percibir la estructura tridimensional del mundo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s-419" sz="2200">
                <a:solidFill>
                  <a:srgbClr val="FFFFFF"/>
                </a:solidFill>
              </a:rPr>
              <a:t>Diferenciar objetos en primer plano del fondo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000"/>
              <a:t>* Visión. (2018, 11 de julio). Wikipedia,  La enciclopedia  libre. Consultado: julio 26, 2018 desde  </a:t>
            </a:r>
            <a:r>
              <a:rPr lang="es-419" sz="1000" u="sng">
                <a:solidFill>
                  <a:schemeClr val="hlink"/>
                </a:solidFill>
                <a:hlinkClick r:id="rId3"/>
              </a:rPr>
              <a:t>https://es.wikipedia.org/wiki/Visión</a:t>
            </a:r>
            <a:r>
              <a:rPr lang="es-419" sz="1000"/>
              <a:t> </a:t>
            </a:r>
            <a:endParaRPr sz="1000"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Visión?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610" y="2571750"/>
            <a:ext cx="6150787" cy="192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>
            <a:off x="1369775" y="2733525"/>
            <a:ext cx="2259000" cy="7437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/>
          <p:nvPr/>
        </p:nvCxnSpPr>
        <p:spPr>
          <a:xfrm flipH="1" rot="10800000">
            <a:off x="1342575" y="3540950"/>
            <a:ext cx="2286000" cy="6168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Breve historia de la VC</a:t>
            </a:r>
            <a:endParaRPr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Willard S. Boyle and George E. Smith (</a:t>
            </a:r>
            <a:r>
              <a:rPr lang="es-419"/>
              <a:t>Bell Labs</a:t>
            </a:r>
            <a:r>
              <a:rPr lang="es-419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Convierte fotones en impulsos eléctricos</a:t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200" y="2644250"/>
            <a:ext cx="2314300" cy="22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>
            <p:ph idx="1" type="body"/>
          </p:nvPr>
        </p:nvSpPr>
        <p:spPr>
          <a:xfrm>
            <a:off x="311700" y="1266325"/>
            <a:ext cx="4431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1955 - Campamento de IA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1957 - Nacimiento del píxel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1966 - Summer Vision Project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1969 - Charge-coupled device (CCD)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Breve historia de la VC</a:t>
            </a:r>
            <a:endParaRPr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Steven MacGyvered</a:t>
            </a:r>
            <a:r>
              <a:rPr lang="es-419"/>
              <a:t> (Kodak)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I</a:t>
            </a:r>
            <a:r>
              <a:rPr lang="es-419"/>
              <a:t>magen en blanco y negro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0.1 megapixeles</a:t>
            </a:r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525" y="2455975"/>
            <a:ext cx="2274275" cy="24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311700" y="1266325"/>
            <a:ext cx="4431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1955 - Campamento de IA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1957 - Nacimiento del píxel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1966 - Summer Vision Project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1969 - Charge-coupled device (CCD)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1975 - Primera cámara digital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Breve historia de la VC</a:t>
            </a:r>
            <a:endParaRPr/>
          </a:p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Kunihiko Fukushima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Modelo matemático inspirado en las neuronas del cerebro humano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s-419"/>
              <a:t>Red Neuronal Artificial de varias capas autoorganizada</a:t>
            </a:r>
            <a:endParaRPr i="1"/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000" y="3201023"/>
            <a:ext cx="1882975" cy="1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175" y="3033075"/>
            <a:ext cx="2306601" cy="178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311700" y="1266325"/>
            <a:ext cx="4431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1955 - Campamento de IA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1957 - Nacimiento del píxel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1966 - Summer Vision Project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1969 - Charge-coupled device (CCD)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1975 - Primera cámara digital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1975 - Cognitron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Breve historia de la VC</a:t>
            </a:r>
            <a:endParaRPr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311700" y="1266325"/>
            <a:ext cx="4431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1955 - Campamento de IA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1957 - Nacimiento del píxel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1966 - Summer Vision Project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1969 - Charge-coupled device (CCD)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1975 - Primera cámara digital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1975 - Cognitron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1980 - Neocognitron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Kunihiko Fukushima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ANN diseñada para reconocer patrones visuales: caracteres escritos a mano</a:t>
            </a:r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225" y="2678375"/>
            <a:ext cx="3110050" cy="22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Breve historia de la VC</a:t>
            </a:r>
            <a:endParaRPr/>
          </a:p>
        </p:txBody>
      </p:sp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311700" y="1266325"/>
            <a:ext cx="4431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1955 - Campamento de IA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1957 - Nacimiento del píxel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1966 - Summer Vision Project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1969 - Charge-coupled device (CCD)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1975 - Primera cámara digital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1975 - Cognitron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1980 - </a:t>
            </a:r>
            <a:r>
              <a:rPr b="1" lang="es-419"/>
              <a:t>Neocognitron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1988 - Convolutional NN 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45720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Yann LeCun (AT&amp;T Bell Labs)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Aplica </a:t>
            </a:r>
            <a:r>
              <a:rPr i="1" lang="es-419"/>
              <a:t>backpropagation</a:t>
            </a:r>
            <a:r>
              <a:rPr lang="es-419"/>
              <a:t> a la arquitectura del neocognitron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Reconocimiento automático de imágenes y del habla</a:t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275" y="3241350"/>
            <a:ext cx="5296225" cy="17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7"/>
          <p:cNvPicPr preferRelativeResize="0"/>
          <p:nvPr/>
        </p:nvPicPr>
        <p:blipFill rotWithShape="1">
          <a:blip r:embed="rId3">
            <a:alphaModFix/>
          </a:blip>
          <a:srcRect b="4904" l="4067" r="8074" t="18454"/>
          <a:stretch/>
        </p:blipFill>
        <p:spPr>
          <a:xfrm>
            <a:off x="3481843" y="3247289"/>
            <a:ext cx="5637366" cy="17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Breve historia de la VC</a:t>
            </a:r>
            <a:endParaRPr/>
          </a:p>
        </p:txBody>
      </p:sp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311700" y="1266325"/>
            <a:ext cx="44310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1955 - Campamento de IA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1957 - Nacimiento del píxel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1966 - Summer Vision Project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1969 - Charge-coupled device (CCD)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1975 - Primera cámara digital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1975 - Cognitron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1980 - Neocognitron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1988 - Convolutional NN 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2012 - AlexNet</a:t>
            </a:r>
            <a:endParaRPr b="1"/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4572000" y="1266325"/>
            <a:ext cx="4260300" cy="19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Yann LeCun (AT&amp;T Bell Labs)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Aplica </a:t>
            </a:r>
            <a:r>
              <a:rPr i="1" lang="es-419"/>
              <a:t>backpropagation</a:t>
            </a:r>
            <a:r>
              <a:rPr lang="es-419"/>
              <a:t> a la arquitectura del neocognitron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-419"/>
              <a:t>Reconocimiento automático de imágenes y del habla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Material complementario</a:t>
            </a:r>
            <a:endParaRPr/>
          </a:p>
        </p:txBody>
      </p:sp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311700" y="1152475"/>
            <a:ext cx="8520600" cy="38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-419" u="sng">
                <a:solidFill>
                  <a:schemeClr val="hlink"/>
                </a:solidFill>
                <a:hlinkClick r:id="rId3"/>
              </a:rPr>
              <a:t>Computer Vision and Why It is so Difficult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-419" u="sng">
                <a:solidFill>
                  <a:schemeClr val="hlink"/>
                </a:solidFill>
                <a:hlinkClick r:id="rId4"/>
              </a:rPr>
              <a:t>How Computer Vision Is Finally Taking Off, After 50 Years</a:t>
            </a:r>
            <a:r>
              <a:rPr lang="es-419"/>
              <a:t> [video]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-419" u="sng">
                <a:solidFill>
                  <a:schemeClr val="hlink"/>
                </a:solidFill>
                <a:hlinkClick r:id="rId5"/>
              </a:rPr>
              <a:t>Computer Vision: Moving Far Beyond The Visual Cortex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-419" u="sng">
                <a:solidFill>
                  <a:schemeClr val="hlink"/>
                </a:solidFill>
                <a:hlinkClick r:id="rId6"/>
              </a:rPr>
              <a:t>Understanding Images: Computer Vision in Flux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-419" u="sng">
                <a:solidFill>
                  <a:schemeClr val="hlink"/>
                </a:solidFill>
                <a:hlinkClick r:id="rId7"/>
              </a:rPr>
              <a:t>Research identifies key weakness in modern computer vision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-419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search for a thinking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-419" u="sng">
                <a:solidFill>
                  <a:schemeClr val="hlink"/>
                </a:solidFill>
                <a:hlinkClick r:id="rId9"/>
              </a:rPr>
              <a:t>Machine Learning is Fun! Part 3: Deep Learning and 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-419" u="sng">
                <a:solidFill>
                  <a:schemeClr val="hlink"/>
                </a:solidFill>
                <a:hlinkClick r:id="rId10"/>
              </a:rPr>
              <a:t>The Most Exciting Applications of Computer Vision across Industries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-419" u="sng">
                <a:solidFill>
                  <a:schemeClr val="hlink"/>
                </a:solidFill>
                <a:hlinkClick r:id="rId11"/>
              </a:rPr>
              <a:t>The Computer Vision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-419" u="sng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are the major open problems in computer vision?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s-419" u="sng">
                <a:solidFill>
                  <a:schemeClr val="hlink"/>
                </a:solidFill>
                <a:hlinkClick r:id="rId13"/>
              </a:rPr>
              <a:t>Visual Perception-From Human Vision to Computer Vision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Capacidad de </a:t>
            </a:r>
            <a:r>
              <a:rPr b="1" i="1" lang="es-419" sz="3000"/>
              <a:t>interpretar el entorno</a:t>
            </a:r>
            <a:r>
              <a:rPr i="1" lang="es-419" sz="3000"/>
              <a:t> a partir de los rayos de luz que alcanzan el ojo*</a:t>
            </a:r>
            <a:endParaRPr sz="2200"/>
          </a:p>
          <a:p>
            <a:pPr indent="-368300" lvl="0" marL="457200" rtl="0" algn="just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Distinguir colores, texturas, formas, figuras, objetos y más</a:t>
            </a:r>
            <a:endParaRPr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Percibir patrones de luz, translucidez  y sombras</a:t>
            </a:r>
            <a:endParaRPr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Diferenciar objetos en primer plano del fondo</a:t>
            </a:r>
            <a:endParaRPr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419" sz="2200"/>
              <a:t>Percibir la estructura tridimensional del mundo</a:t>
            </a:r>
            <a:endParaRPr sz="22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1000"/>
              <a:t>* Visión. (2018, 11 de julio). Wikipedia,  La enciclopedia  libre. Consultado: julio 26, 2018 desde  </a:t>
            </a:r>
            <a:r>
              <a:rPr lang="es-419" sz="1000" u="sng">
                <a:solidFill>
                  <a:schemeClr val="hlink"/>
                </a:solidFill>
                <a:hlinkClick r:id="rId3"/>
              </a:rPr>
              <a:t>https://es.wikipedia.org/wiki/Visión</a:t>
            </a:r>
            <a:r>
              <a:rPr lang="es-419" sz="1000"/>
              <a:t> </a:t>
            </a:r>
            <a:endParaRPr sz="1000"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</a:t>
            </a:r>
            <a:r>
              <a:rPr lang="es-419"/>
              <a:t> por Computadora</a:t>
            </a:r>
            <a:r>
              <a:rPr lang="es-419"/>
              <a:t>?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Máquinas que puedan </a:t>
            </a:r>
            <a:r>
              <a:rPr b="1" i="1" lang="es-419" sz="3000"/>
              <a:t>interpretar el entorno</a:t>
            </a:r>
            <a:r>
              <a:rPr i="1" lang="es-419" sz="3000"/>
              <a:t> a partir de imágenes digitales</a:t>
            </a:r>
            <a:endParaRPr i="1" sz="30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0947">
            <a:off x="4506050" y="2572879"/>
            <a:ext cx="4453249" cy="223096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Máquinas que puedan </a:t>
            </a:r>
            <a:r>
              <a:rPr b="1" i="1" lang="es-419" sz="3000"/>
              <a:t>interpretar el entorno</a:t>
            </a:r>
            <a:r>
              <a:rPr i="1" lang="es-419" sz="3000"/>
              <a:t> a partir de imágenes digitales</a:t>
            </a:r>
            <a:endParaRPr i="1" sz="30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400"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 por Computadora?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0947">
            <a:off x="4506050" y="2572879"/>
            <a:ext cx="4453249" cy="223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Máquinas que puedan </a:t>
            </a:r>
            <a:r>
              <a:rPr b="1" i="1" lang="es-419" sz="3000"/>
              <a:t>interpretar el entorno</a:t>
            </a:r>
            <a:r>
              <a:rPr i="1" lang="es-419" sz="3000"/>
              <a:t> a partir de imágenes digitales</a:t>
            </a:r>
            <a:endParaRPr i="1" sz="30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833">
            <a:off x="181450" y="2477450"/>
            <a:ext cx="6583987" cy="24218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 por Computadora?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0947">
            <a:off x="4506050" y="2572879"/>
            <a:ext cx="4453249" cy="223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Máquinas que puedan </a:t>
            </a:r>
            <a:r>
              <a:rPr b="1" i="1" lang="es-419" sz="3000"/>
              <a:t>interpretar el entorno</a:t>
            </a:r>
            <a:r>
              <a:rPr i="1" lang="es-419" sz="3000"/>
              <a:t> a partir de imágenes digitales</a:t>
            </a:r>
            <a:endParaRPr i="1" sz="30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833">
            <a:off x="181450" y="2477450"/>
            <a:ext cx="6583987" cy="24218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5245">
            <a:off x="713659" y="2465170"/>
            <a:ext cx="4406231" cy="2312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 por Computadora?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0947">
            <a:off x="4506050" y="2572879"/>
            <a:ext cx="4453249" cy="223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Máquinas que puedan </a:t>
            </a:r>
            <a:r>
              <a:rPr b="1" i="1" lang="es-419" sz="3000"/>
              <a:t>interpretar el entorno</a:t>
            </a:r>
            <a:r>
              <a:rPr i="1" lang="es-419" sz="3000"/>
              <a:t> a partir de imágenes digitales</a:t>
            </a:r>
            <a:endParaRPr i="1" sz="30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833">
            <a:off x="181450" y="2477450"/>
            <a:ext cx="6583987" cy="24218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5245">
            <a:off x="713659" y="2465170"/>
            <a:ext cx="4406231" cy="231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3852">
            <a:off x="448113" y="2495623"/>
            <a:ext cx="6728674" cy="2449129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 por Computadora?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0947">
            <a:off x="4506050" y="2572879"/>
            <a:ext cx="4453249" cy="223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3000"/>
              <a:t>Máquinas que puedan </a:t>
            </a:r>
            <a:r>
              <a:rPr b="1" i="1" lang="es-419" sz="3000"/>
              <a:t>interpretar el entorno</a:t>
            </a:r>
            <a:r>
              <a:rPr i="1" lang="es-419" sz="3000"/>
              <a:t> a partir de imágenes digitales</a:t>
            </a:r>
            <a:endParaRPr i="1" sz="30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833">
            <a:off x="181450" y="2477450"/>
            <a:ext cx="6583987" cy="24218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5245">
            <a:off x="713659" y="2465170"/>
            <a:ext cx="4406231" cy="231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3852">
            <a:off x="448113" y="2495623"/>
            <a:ext cx="6728674" cy="2449129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9748">
            <a:off x="3576225" y="2534650"/>
            <a:ext cx="5212025" cy="23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es Visión por Computadora?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